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557" r:id="rId6"/>
    <p:sldId id="637" r:id="rId7"/>
    <p:sldId id="676" r:id="rId8"/>
    <p:sldId id="677" r:id="rId9"/>
    <p:sldId id="678" r:id="rId10"/>
    <p:sldId id="679" r:id="rId11"/>
    <p:sldId id="680" r:id="rId12"/>
    <p:sldId id="681" r:id="rId13"/>
    <p:sldId id="682" r:id="rId14"/>
    <p:sldId id="683" r:id="rId15"/>
    <p:sldId id="684" r:id="rId16"/>
    <p:sldId id="655" r:id="rId17"/>
    <p:sldId id="675" r:id="rId18"/>
    <p:sldId id="656" r:id="rId19"/>
    <p:sldId id="658" r:id="rId20"/>
    <p:sldId id="659" r:id="rId21"/>
    <p:sldId id="660" r:id="rId22"/>
    <p:sldId id="661" r:id="rId23"/>
    <p:sldId id="662" r:id="rId24"/>
    <p:sldId id="663" r:id="rId25"/>
    <p:sldId id="664" r:id="rId26"/>
    <p:sldId id="665" r:id="rId27"/>
    <p:sldId id="666" r:id="rId28"/>
    <p:sldId id="667" r:id="rId29"/>
    <p:sldId id="668" r:id="rId30"/>
    <p:sldId id="669" r:id="rId31"/>
    <p:sldId id="671" r:id="rId32"/>
    <p:sldId id="670" r:id="rId33"/>
    <p:sldId id="673" r:id="rId34"/>
    <p:sldId id="674" r:id="rId35"/>
    <p:sldId id="657" r:id="rId36"/>
  </p:sldIdLst>
  <p:sldSz cx="12192000" cy="6858000"/>
  <p:notesSz cx="10234613" cy="7104063"/>
  <p:embeddedFontLst>
    <p:embeddedFont>
      <p:font typeface="KoPub돋움체_Pro Medium" pitchFamily="2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ambria Math" panose="02040503050406030204" pitchFamily="18" charset="0"/>
      <p:regular r:id="rId46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92B9"/>
    <a:srgbClr val="959393"/>
    <a:srgbClr val="E7E8E8"/>
    <a:srgbClr val="FFFFFF"/>
    <a:srgbClr val="000000"/>
    <a:srgbClr val="2E75B6"/>
    <a:srgbClr val="E4E4E4"/>
    <a:srgbClr val="EE853E"/>
    <a:srgbClr val="EE5AD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1" autoAdjust="0"/>
    <p:restoredTop sz="83119" autoAdjust="0"/>
  </p:normalViewPr>
  <p:slideViewPr>
    <p:cSldViewPr snapToGrid="0" snapToObjects="1">
      <p:cViewPr varScale="1">
        <p:scale>
          <a:sx n="147" d="100"/>
          <a:sy n="147" d="100"/>
        </p:scale>
        <p:origin x="208" y="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2021. 11. 12.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2021. 11. 12.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39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623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950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97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210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475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738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7481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340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857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540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058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983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179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130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510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106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9543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726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3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09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376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38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254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519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467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5169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26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751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92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60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95458"/>
            <a:ext cx="10640754" cy="775845"/>
          </a:xfrm>
        </p:spPr>
        <p:txBody>
          <a:bodyPr anchor="ctr">
            <a:normAutofit/>
          </a:bodyPr>
          <a:lstStyle/>
          <a:p>
            <a:r>
              <a:rPr kumimoji="1" lang="en-US" altLang="en-US" sz="4400" dirty="0">
                <a:solidFill>
                  <a:srgbClr val="FFFFFF"/>
                </a:solidFill>
              </a:rPr>
              <a:t>Introduction to Algorithms</a:t>
            </a:r>
            <a:endParaRPr kumimoji="1" lang="x-none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Hash Tables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654780" cy="63853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altLang="ko-KR" sz="2400" b="1" dirty="0">
                <a:solidFill>
                  <a:srgbClr val="5C92B9"/>
                </a:solidFill>
                <a:latin typeface="KoPub돋움체_Pro Medium"/>
                <a:ea typeface="KoPub돋움체_Pro Medium"/>
              </a:rPr>
              <a:t>Open addressing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latin typeface="KoPub돋움체_Pro Medium"/>
                <a:ea typeface="KoPub돋움체_Pro Medium"/>
              </a:rPr>
              <a:t>Insertion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Probe the hash table until we find an empty slot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Require that for every key k, there is a prob sequence 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                                                          </a:t>
            </a:r>
            <a:r>
              <a:rPr lang="en-US" altLang="ko-KR" sz="1600" dirty="0">
                <a:solidFill>
                  <a:schemeClr val="accent1"/>
                </a:solidFill>
                <a:latin typeface="KoPub돋움체_Pro Medium"/>
                <a:ea typeface="KoPub돋움체_Pro Medium"/>
              </a:rPr>
              <a:t>probe number</a:t>
            </a:r>
            <a:endParaRPr lang="en-US" altLang="ko-KR" dirty="0">
              <a:solidFill>
                <a:schemeClr val="accent1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Every hash table slots are considered as a slot for a new key as the table fills up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 descr="텍스트, 쇼지, 클립아트이(가) 표시된 사진&#10;&#10;자동 생성된 설명">
            <a:extLst>
              <a:ext uri="{FF2B5EF4-FFF2-40B4-BE49-F238E27FC236}">
                <a16:creationId xmlns:a16="http://schemas.microsoft.com/office/drawing/2014/main" id="{FEF487DD-67E2-2D44-AEF5-734146E8F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480" y="1248622"/>
            <a:ext cx="1291145" cy="23670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4B3B45-64E6-664D-85B3-DDAF50B2E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579" y="2669902"/>
            <a:ext cx="2927894" cy="334616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D5A6E9A-7079-4748-B683-85C3BD703E80}"/>
              </a:ext>
            </a:extLst>
          </p:cNvPr>
          <p:cNvCxnSpPr>
            <a:cxnSpLocks/>
          </p:cNvCxnSpPr>
          <p:nvPr/>
        </p:nvCxnSpPr>
        <p:spPr>
          <a:xfrm>
            <a:off x="4441370" y="2937082"/>
            <a:ext cx="48768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FA76ECF-8FF7-9B46-AF7C-C0AE8D1132AA}"/>
              </a:ext>
            </a:extLst>
          </p:cNvPr>
          <p:cNvCxnSpPr>
            <a:cxnSpLocks/>
          </p:cNvCxnSpPr>
          <p:nvPr/>
        </p:nvCxnSpPr>
        <p:spPr>
          <a:xfrm flipV="1">
            <a:off x="4920342" y="2874339"/>
            <a:ext cx="1045030" cy="67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6067BFC-CE2D-4247-999F-4646BAEE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028" y="3429000"/>
            <a:ext cx="3082023" cy="29097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A32E60-F967-0F42-97F5-6F35F646A92D}"/>
                  </a:ext>
                </a:extLst>
              </p:cNvPr>
              <p:cNvSpPr txBox="1"/>
              <p:nvPr/>
            </p:nvSpPr>
            <p:spPr>
              <a:xfrm>
                <a:off x="5155473" y="3571668"/>
                <a:ext cx="6751152" cy="24924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Each slot contains key or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Input : table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Output : inserted index number or error message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3 : get index number which is hashed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4~6 : if it finds an empty slot, insert element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7 : if it is not empty slot, examine the next slot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8~9 : if it examine all slots </a:t>
                </a:r>
                <a:r>
                  <a:rPr lang="ko-KR" altLang="en-US" dirty="0"/>
                  <a:t>→</a:t>
                </a:r>
                <a:r>
                  <a:rPr lang="en-US" altLang="ko-KR" dirty="0"/>
                  <a:t> hash overflow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 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A32E60-F967-0F42-97F5-6F35F646A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473" y="3571668"/>
                <a:ext cx="6751152" cy="2492477"/>
              </a:xfrm>
              <a:prstGeom prst="rect">
                <a:avLst/>
              </a:prstGeom>
              <a:blipFill>
                <a:blip r:embed="rId6"/>
                <a:stretch>
                  <a:fillRect l="-752" b="-25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69C65-68A0-3E4B-B032-880171AF221E}"/>
                  </a:ext>
                </a:extLst>
              </p:cNvPr>
              <p:cNvSpPr txBox="1"/>
              <p:nvPr/>
            </p:nvSpPr>
            <p:spPr>
              <a:xfrm>
                <a:off x="11122030" y="2554390"/>
                <a:ext cx="50364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40</m:t>
                      </m:r>
                    </m:oMath>
                  </m:oMathPara>
                </a14:m>
                <a:endParaRPr lang="en-US" altLang="ko-KR" sz="16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669C65-68A0-3E4B-B032-880171AF2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2030" y="2554390"/>
                <a:ext cx="50364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F0400F-2467-7F40-9CFE-E7EC1753A93A}"/>
                  </a:ext>
                </a:extLst>
              </p:cNvPr>
              <p:cNvSpPr txBox="1"/>
              <p:nvPr/>
            </p:nvSpPr>
            <p:spPr>
              <a:xfrm>
                <a:off x="11394272" y="1906098"/>
                <a:ext cx="50364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40</m:t>
                      </m:r>
                    </m:oMath>
                  </m:oMathPara>
                </a14:m>
                <a:endParaRPr lang="en-US" altLang="ko-KR" sz="16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F0400F-2467-7F40-9CFE-E7EC1753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4272" y="1906098"/>
                <a:ext cx="50364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08DBAD-F5D5-E644-9EF6-09FD02BA3D2A}"/>
                  </a:ext>
                </a:extLst>
              </p:cNvPr>
              <p:cNvSpPr txBox="1"/>
              <p:nvPr/>
            </p:nvSpPr>
            <p:spPr>
              <a:xfrm>
                <a:off x="11394005" y="2240160"/>
                <a:ext cx="50364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40</m:t>
                      </m:r>
                    </m:oMath>
                  </m:oMathPara>
                </a14:m>
                <a:endParaRPr lang="en-US" altLang="ko-KR" sz="16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08DBAD-F5D5-E644-9EF6-09FD02BA3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4005" y="2240160"/>
                <a:ext cx="50364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D55531-8E6B-1940-B746-77D4385A9182}"/>
                  </a:ext>
                </a:extLst>
              </p:cNvPr>
              <p:cNvSpPr txBox="1"/>
              <p:nvPr/>
            </p:nvSpPr>
            <p:spPr>
              <a:xfrm>
                <a:off x="11122030" y="2862974"/>
                <a:ext cx="50364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𝑁𝐼𝐿</m:t>
                      </m:r>
                    </m:oMath>
                  </m:oMathPara>
                </a14:m>
                <a:endParaRPr lang="en-US" altLang="ko-KR" sz="16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D55531-8E6B-1940-B746-77D4385A9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2030" y="2862974"/>
                <a:ext cx="50364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398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Hash Tables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654780" cy="5227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v"/>
            </a:pPr>
            <a:r>
              <a:rPr lang="en-US" altLang="ko-KR" sz="2400" b="1" dirty="0">
                <a:solidFill>
                  <a:srgbClr val="5C92B9"/>
                </a:solidFill>
                <a:latin typeface="KoPub돋움체_Pro Medium"/>
                <a:ea typeface="KoPub돋움체_Pro Medium"/>
              </a:rPr>
              <a:t>Open addressing</a:t>
            </a: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latin typeface="KoPub돋움체_Pro Medium"/>
                <a:ea typeface="KoPub돋움체_Pro Medium"/>
              </a:rPr>
              <a:t>Search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The algorithm for searching key k probes the same sequence of slots that the insertion algorithm examined when key k was inserted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r>
              <a:rPr lang="en-US" altLang="ko-KR" sz="18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Search can terminate unsuccessfully when it finds an empty slot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Since k would has been inserted there</a:t>
            </a:r>
          </a:p>
          <a:p>
            <a:pPr lvl="3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Not later in its probe sequence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 descr="텍스트, 쇼지, 클립아트이(가) 표시된 사진&#10;&#10;자동 생성된 설명">
            <a:extLst>
              <a:ext uri="{FF2B5EF4-FFF2-40B4-BE49-F238E27FC236}">
                <a16:creationId xmlns:a16="http://schemas.microsoft.com/office/drawing/2014/main" id="{FEF487DD-67E2-2D44-AEF5-734146E8F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5231" y="2388118"/>
            <a:ext cx="1291145" cy="2367099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D5A6E9A-7079-4748-B683-85C3BD703E80}"/>
              </a:ext>
            </a:extLst>
          </p:cNvPr>
          <p:cNvCxnSpPr>
            <a:cxnSpLocks/>
          </p:cNvCxnSpPr>
          <p:nvPr/>
        </p:nvCxnSpPr>
        <p:spPr>
          <a:xfrm>
            <a:off x="4441370" y="2937082"/>
            <a:ext cx="48768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A32E60-F967-0F42-97F5-6F35F646A92D}"/>
                  </a:ext>
                </a:extLst>
              </p:cNvPr>
              <p:cNvSpPr txBox="1"/>
              <p:nvPr/>
            </p:nvSpPr>
            <p:spPr>
              <a:xfrm>
                <a:off x="5240348" y="3660296"/>
                <a:ext cx="6751152" cy="24924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Input : table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Output 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- if it finds slot contains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– if it doesn’t find the element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3 : get index number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4~5 find the element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7~8 : if there is no element, return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A32E60-F967-0F42-97F5-6F35F646A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348" y="3660296"/>
                <a:ext cx="6751152" cy="2492477"/>
              </a:xfrm>
              <a:prstGeom prst="rect">
                <a:avLst/>
              </a:prstGeom>
              <a:blipFill>
                <a:blip r:embed="rId4"/>
                <a:stretch>
                  <a:fillRect l="-563" b="-30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1F14D9F-BF66-F440-995C-6BEFEC5C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196" y="3670662"/>
            <a:ext cx="3016258" cy="249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1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Hash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63853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itchFamily="2" charset="2"/>
                  <a:buChar char="v"/>
                </a:pPr>
                <a:r>
                  <a:rPr lang="en-US" altLang="ko-KR" sz="2400" b="1" dirty="0">
                    <a:solidFill>
                      <a:srgbClr val="5C92B9"/>
                    </a:solidFill>
                    <a:latin typeface="KoPub돋움체_Pro Medium"/>
                    <a:ea typeface="KoPub돋움체_Pro Medium"/>
                  </a:rPr>
                  <a:t>Open addressing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latin typeface="KoPub돋움체_Pro Medium"/>
                    <a:ea typeface="KoPub돋움체_Pro Medium"/>
                  </a:rPr>
                  <a:t>Deletion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Deletion from an open-address hash table is difficult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When we delete a key from slot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we cannot simply mark that slot as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we did, we might be unable to retrieve any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By marking the slot 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𝐷𝐸𝐿𝐸𝑇𝐸𝐷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we solve this problem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Modify the procedure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𝐻𝐴𝑆𝐻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𝐼𝑁𝑆𝐸𝑅𝑇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to treat such slot as empty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6385326"/>
              </a:xfrm>
              <a:blipFill>
                <a:blip r:embed="rId3"/>
                <a:stretch>
                  <a:fillRect l="-762" t="-7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9" name="그림 8" descr="텍스트, 쇼지, 클립아트이(가) 표시된 사진&#10;&#10;자동 생성된 설명">
            <a:extLst>
              <a:ext uri="{FF2B5EF4-FFF2-40B4-BE49-F238E27FC236}">
                <a16:creationId xmlns:a16="http://schemas.microsoft.com/office/drawing/2014/main" id="{27DAED1D-F5F5-874A-B389-AAD93B998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917" y="2753878"/>
            <a:ext cx="1291145" cy="2367099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75874F3-D99E-2B4D-A4DF-C5A1F22FD27B}"/>
              </a:ext>
            </a:extLst>
          </p:cNvPr>
          <p:cNvCxnSpPr>
            <a:cxnSpLocks/>
          </p:cNvCxnSpPr>
          <p:nvPr/>
        </p:nvCxnSpPr>
        <p:spPr>
          <a:xfrm>
            <a:off x="10489138" y="3633767"/>
            <a:ext cx="4876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F52132-6F39-F14C-AE7F-5C14FA31F960}"/>
                  </a:ext>
                </a:extLst>
              </p:cNvPr>
              <p:cNvSpPr txBox="1"/>
              <p:nvPr/>
            </p:nvSpPr>
            <p:spPr>
              <a:xfrm>
                <a:off x="10936169" y="3429000"/>
                <a:ext cx="50364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𝑁𝐼𝐿</m:t>
                      </m:r>
                    </m:oMath>
                  </m:oMathPara>
                </a14:m>
                <a:endParaRPr lang="en-US" altLang="ko-KR" sz="16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F52132-6F39-F14C-AE7F-5C14FA31F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169" y="3429000"/>
                <a:ext cx="50364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9A701F-657D-4B48-8C76-EE8BFA98AA55}"/>
                  </a:ext>
                </a:extLst>
              </p:cNvPr>
              <p:cNvSpPr txBox="1"/>
              <p:nvPr/>
            </p:nvSpPr>
            <p:spPr>
              <a:xfrm>
                <a:off x="10461216" y="4057515"/>
                <a:ext cx="50364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𝑁𝐼𝐿</m:t>
                      </m:r>
                    </m:oMath>
                  </m:oMathPara>
                </a14:m>
                <a:endParaRPr lang="en-US" altLang="ko-KR" sz="16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9A701F-657D-4B48-8C76-EE8BFA98A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216" y="4057515"/>
                <a:ext cx="50364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943303-2F58-AD48-93F7-23D6F179FF40}"/>
                  </a:ext>
                </a:extLst>
              </p:cNvPr>
              <p:cNvSpPr txBox="1"/>
              <p:nvPr/>
            </p:nvSpPr>
            <p:spPr>
              <a:xfrm>
                <a:off x="10464466" y="4375086"/>
                <a:ext cx="50364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𝑁𝐼𝐿</m:t>
                      </m:r>
                    </m:oMath>
                  </m:oMathPara>
                </a14:m>
                <a:endParaRPr lang="en-US" altLang="ko-KR" sz="16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943303-2F58-AD48-93F7-23D6F179F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466" y="4375086"/>
                <a:ext cx="50364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173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Chapter.3 Data Structures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480645" y="2306659"/>
            <a:ext cx="56905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Elementary Data Structures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Stacks and queues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Linked lists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Implementing pointers and objects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Representing rooted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Direct-address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functions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Open addressing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6137029" y="2306659"/>
            <a:ext cx="6602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Binary Search Trees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What is a binary search tree?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Querying a binary search tree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 and deletion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Red-Black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Properties of red-black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Rotations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Deletion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Augmenting Data Structures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Dynamic order statistics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How to augment a data structure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Interval trees</a:t>
            </a:r>
            <a:endParaRPr lang="ko-KR" altLang="en-US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196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What is a binary search tree?</a:t>
                </a:r>
                <a:endParaRPr kumimoji="1" lang="en-US" altLang="ko-KR" sz="2400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  <a:solidFill>
                      <a:srgbClr val="000000"/>
                    </a:solidFill>
                  </a:rPr>
                  <a:t>Search tree data structure supports many operations, including</a:t>
                </a:r>
                <a:r>
                  <a:rPr lang="en-US" altLang="ko-KR" sz="1800" i="1" dirty="0">
                    <a:ln w="0"/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𝑺𝑬𝑨𝑹𝑪𝑯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𝑴𝑰𝑵𝑰𝑴𝑼𝑴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𝑴𝑨𝑿𝑰𝑴𝑼𝑴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𝑷𝑹𝑬𝑫𝑬𝑪𝑬𝑺𝑺𝑶𝑹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𝑺𝑼𝑪𝑪𝑬𝑺𝑺𝑶𝑹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sz="1800" b="1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</m:oMath>
                </a14:m>
                <a:endParaRPr lang="en-US" altLang="ko-KR" sz="1800" dirty="0">
                  <a:ln w="0"/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20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Basic operations on a binary search tree take time proportional to the height of the tree </a:t>
                </a:r>
                <a14:m>
                  <m:oMath xmlns:m="http://schemas.openxmlformats.org/officeDocument/2006/math">
                    <m:r>
                      <a:rPr lang="ko-KR" alt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0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lg</m:t>
                            </m:r>
                          </m:fName>
                          <m:e>
                            <m:r>
                              <a:rPr lang="en-US" altLang="ko-KR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ko-K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h</m:t>
                        </m:r>
                      </m:e>
                    </m:d>
                  </m:oMath>
                </a14:m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 of binary search tree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782" t="-911" r="-3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73B2B1-A417-4816-907E-C606EAB46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-396" b="-949"/>
          <a:stretch/>
        </p:blipFill>
        <p:spPr>
          <a:xfrm>
            <a:off x="1337420" y="4176789"/>
            <a:ext cx="5154820" cy="2335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56FE1-5096-4E4F-851C-2B797C9CB9BA}"/>
              </a:ext>
            </a:extLst>
          </p:cNvPr>
          <p:cNvSpPr txBox="1"/>
          <p:nvPr/>
        </p:nvSpPr>
        <p:spPr>
          <a:xfrm>
            <a:off x="6492240" y="4197387"/>
            <a:ext cx="5435600" cy="17999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en-US" altLang="ko-KR" b="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Represent such a tree by a linked data structure in which each node is an object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Ø"/>
            </a:pPr>
            <a:r>
              <a:rPr lang="en-US" altLang="ko-KR" b="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Each node contains a key, satellite data, attributes left, right, and p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en-US" altLang="ko-KR" b="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050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353800" cy="556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 What is a binary search tree?</a:t>
            </a:r>
            <a:endParaRPr lang="en-US" altLang="ko-KR" sz="20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Definition of binary search tree</a:t>
            </a: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1800" b="1" dirty="0">
                <a:solidFill>
                  <a:srgbClr val="FF0000"/>
                </a:solidFill>
                <a:latin typeface="KoPub돋움체_Pro Medium"/>
                <a:ea typeface="KoPub돋움체_Pro Medium"/>
              </a:rPr>
              <a:t>Binary search tree property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3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This property holds for every node in tree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6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73B2B1-A417-4816-907E-C606EAB46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315" y="2142318"/>
            <a:ext cx="4750765" cy="2140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256FE1-5096-4E4F-851C-2B797C9CB9BA}"/>
                  </a:ext>
                </a:extLst>
              </p:cNvPr>
              <p:cNvSpPr txBox="1"/>
              <p:nvPr/>
            </p:nvSpPr>
            <p:spPr>
              <a:xfrm>
                <a:off x="6357814" y="2101678"/>
                <a:ext cx="5435600" cy="24924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Attributes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Point to the notes corresponding to its left and right child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Attributes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𝑃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Point to its parent nodes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child or parents is missing, the attribute contains the value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256FE1-5096-4E4F-851C-2B797C9CB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814" y="2101678"/>
                <a:ext cx="5435600" cy="2492477"/>
              </a:xfrm>
              <a:prstGeom prst="rect">
                <a:avLst/>
              </a:prstGeom>
              <a:blipFill>
                <a:blip r:embed="rId4"/>
                <a:stretch>
                  <a:fillRect l="-785" b="-31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5945D9A-09D0-4EF0-AC61-0781BE44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862" y="4877965"/>
            <a:ext cx="764011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42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What is a binary search tree?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Inorder</a:t>
                </a: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-tree-walk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BST property allows us to print out all the key in a BST in sorted order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Print the root of a subtree between printing the left and right subtree (</a:t>
                </a:r>
                <a:r>
                  <a:rPr lang="en-US" altLang="ko-KR" sz="18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inorder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Preorder : print the root before the values in either subtree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Postorder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print the root after the values in either subtree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Takes </a:t>
                </a:r>
                <a14:m>
                  <m:oMath xmlns:m="http://schemas.openxmlformats.org/officeDocument/2006/math">
                    <m:r>
                      <a:rPr lang="ko-KR" alt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 to walk an n-node BST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After the initial call, the procedure calls itself recursively exactly twice for each node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69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E23AB-3554-43DB-8D0E-82642C7BB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572" y="3388359"/>
            <a:ext cx="3696216" cy="14098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5FA7E0-09CF-4BFC-BEF5-B9755596CE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346" b="43839"/>
          <a:stretch/>
        </p:blipFill>
        <p:spPr>
          <a:xfrm>
            <a:off x="6437638" y="3498805"/>
            <a:ext cx="2960260" cy="12994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E7B3F0-EAAE-4C55-81D3-5D15AAE41BDA}"/>
              </a:ext>
            </a:extLst>
          </p:cNvPr>
          <p:cNvSpPr txBox="1"/>
          <p:nvPr/>
        </p:nvSpPr>
        <p:spPr>
          <a:xfrm>
            <a:off x="6651249" y="4536646"/>
            <a:ext cx="216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1</a:t>
            </a:r>
            <a:endParaRPr lang="ko-KR" altLang="en-US" sz="1100" b="1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443E9-77F9-42C5-A8E6-ECFDBAE2DAA3}"/>
              </a:ext>
            </a:extLst>
          </p:cNvPr>
          <p:cNvSpPr txBox="1"/>
          <p:nvPr/>
        </p:nvSpPr>
        <p:spPr>
          <a:xfrm>
            <a:off x="7118609" y="4017725"/>
            <a:ext cx="216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</a:t>
            </a:r>
            <a:endParaRPr lang="ko-KR" altLang="en-US" sz="1100" b="1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DE884-0CD1-465B-B764-2A8B283AAB98}"/>
              </a:ext>
            </a:extLst>
          </p:cNvPr>
          <p:cNvSpPr txBox="1"/>
          <p:nvPr/>
        </p:nvSpPr>
        <p:spPr>
          <a:xfrm>
            <a:off x="7508809" y="4536646"/>
            <a:ext cx="216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3</a:t>
            </a:r>
            <a:endParaRPr lang="ko-KR" altLang="en-US" sz="1100" b="1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36F22-8418-4743-9135-69D4C00F7EBB}"/>
              </a:ext>
            </a:extLst>
          </p:cNvPr>
          <p:cNvSpPr txBox="1"/>
          <p:nvPr/>
        </p:nvSpPr>
        <p:spPr>
          <a:xfrm>
            <a:off x="7881370" y="3756115"/>
            <a:ext cx="216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4</a:t>
            </a:r>
            <a:endParaRPr lang="ko-KR" altLang="en-US" sz="1100" b="1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8AD2E-7887-4D70-BA67-7A99FEE8597D}"/>
              </a:ext>
            </a:extLst>
          </p:cNvPr>
          <p:cNvSpPr txBox="1"/>
          <p:nvPr/>
        </p:nvSpPr>
        <p:spPr>
          <a:xfrm>
            <a:off x="8801688" y="4062376"/>
            <a:ext cx="216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5</a:t>
            </a:r>
            <a:endParaRPr lang="ko-KR" altLang="en-US" sz="1100" b="1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6BFBE-86CF-4EB3-9314-3D6AF43C27A6}"/>
              </a:ext>
            </a:extLst>
          </p:cNvPr>
          <p:cNvSpPr txBox="1"/>
          <p:nvPr/>
        </p:nvSpPr>
        <p:spPr>
          <a:xfrm>
            <a:off x="9238540" y="4536646"/>
            <a:ext cx="216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6</a:t>
            </a:r>
            <a:endParaRPr lang="ko-KR" altLang="en-US" sz="1100" b="1" dirty="0">
              <a:solidFill>
                <a:srgbClr val="FF0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971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What is a binary search tree?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Inorder</a:t>
                </a: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-tree-walk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Proof of the theorem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: the time taken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𝐼𝑁𝑂𝑅𝐷𝐸𝑅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𝑇𝑅𝐸𝐸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𝑊𝐴𝐿𝐾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=0,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(0)=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</a:t>
                </a:r>
                <a:r>
                  <a:rPr lang="en-US" altLang="ko-KR" i="0" dirty="0">
                    <a:solidFill>
                      <a:srgbClr val="000000"/>
                    </a:solidFill>
                    <a:latin typeface="+mj-lt"/>
                    <a:ea typeface="KoPub돋움체_Pro Medium"/>
                  </a:rPr>
                  <a:t>n</a:t>
                </a:r>
                <a:r>
                  <a:rPr lang="en-US" altLang="ko-KR" i="0" dirty="0">
                    <a:solidFill>
                      <a:srgbClr val="000000"/>
                    </a:solidFill>
                    <a:latin typeface="+mj-lt"/>
                    <a:ea typeface="Cambria Math" panose="02040503050406030204" pitchFamily="18" charset="0"/>
                  </a:rPr>
                  <a:t>&gt;</a:t>
                </a:r>
                <a:r>
                  <a:rPr lang="en-US" altLang="ko-KR" b="0" i="0" dirty="0">
                    <a:solidFill>
                      <a:srgbClr val="000000"/>
                    </a:solidFill>
                    <a:latin typeface="+mj-lt"/>
                    <a:ea typeface="Cambria Math" panose="02040503050406030204" pitchFamily="18" charset="0"/>
                  </a:rPr>
                  <a:t>0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left subtree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nodes, right subtree has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nodes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some constant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𝑑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&gt;0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Using substitution method,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=0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0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∗0+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ko-KR" sz="1600" b="0" dirty="0">
                  <a:solidFill>
                    <a:srgbClr val="000000"/>
                  </a:solidFill>
                  <a:latin typeface="KoPub돋움체_Pro Medium"/>
                  <a:ea typeface="Cambria Math" panose="02040503050406030204" pitchFamily="18" charset="0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4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&gt;0,</m:t>
                    </m:r>
                  </m:oMath>
                </a14:m>
                <a:endParaRPr lang="en-US" altLang="ko-KR" sz="14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69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9002A-6BC5-44C9-A6A9-5BF5B93B0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207" y="2057208"/>
            <a:ext cx="7120834" cy="7857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853E32-798C-479F-B4C7-83AF2302F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127" y="5352568"/>
            <a:ext cx="5198396" cy="11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73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Querying a BST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Introduction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this section, introduce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𝑆𝐸𝐴𝑅𝐶𝐻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𝑀𝐼𝑁𝐼𝑀𝑈𝑀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𝑀𝐴𝑋𝐼𝑀𝑈𝑀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𝑆𝑈𝐶𝐶𝐸𝑆𝑆𝑂𝑅</m:t>
                    </m:r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𝑃𝑅𝐸𝐷𝐸𝑆𝑆𝐸𝑆𝑆𝑂𝑅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Show how to support each one in time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height of BST is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Searching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Search for a node with a given key in a BST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Input : a pointer to the root node &amp; key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Output : a pointer to a node with key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69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43AE8-35E1-48DA-91FF-2328DE02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53" y="4489695"/>
            <a:ext cx="3304547" cy="2115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9ABFB0-06BD-45B2-87D5-711D7047520D}"/>
                  </a:ext>
                </a:extLst>
              </p:cNvPr>
              <p:cNvSpPr txBox="1"/>
              <p:nvPr/>
            </p:nvSpPr>
            <p:spPr>
              <a:xfrm>
                <a:off x="5349631" y="4647295"/>
                <a:ext cx="5435600" cy="14537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To search for the key 13 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Follow the path 15 </a:t>
                </a:r>
                <a:r>
                  <a:rPr lang="ko-KR" altLang="en-US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6 </a:t>
                </a:r>
                <a:r>
                  <a:rPr lang="ko-KR" altLang="en-US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7 </a:t>
                </a:r>
                <a:r>
                  <a:rPr lang="ko-KR" altLang="en-US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13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For each node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it encounters, it compares the key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𝑘𝑒𝑦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9ABFB0-06BD-45B2-87D5-711D70475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631" y="4647295"/>
                <a:ext cx="5435600" cy="1453731"/>
              </a:xfrm>
              <a:prstGeom prst="rect">
                <a:avLst/>
              </a:prstGeom>
              <a:blipFill>
                <a:blip r:embed="rId5"/>
                <a:stretch>
                  <a:fillRect l="-786" b="-58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4E7A4CC5-5224-4C60-B65D-659B5E731544}"/>
              </a:ext>
            </a:extLst>
          </p:cNvPr>
          <p:cNvSpPr/>
          <p:nvPr/>
        </p:nvSpPr>
        <p:spPr>
          <a:xfrm>
            <a:off x="3376926" y="4510015"/>
            <a:ext cx="324000" cy="32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35274B6-0B7A-4628-9626-3AA1AB81B5E7}"/>
              </a:ext>
            </a:extLst>
          </p:cNvPr>
          <p:cNvSpPr/>
          <p:nvPr/>
        </p:nvSpPr>
        <p:spPr>
          <a:xfrm>
            <a:off x="2493348" y="4945775"/>
            <a:ext cx="324000" cy="32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FF3D53-1E84-40A3-838A-E28CFE79503D}"/>
              </a:ext>
            </a:extLst>
          </p:cNvPr>
          <p:cNvSpPr/>
          <p:nvPr/>
        </p:nvSpPr>
        <p:spPr>
          <a:xfrm>
            <a:off x="2941166" y="5385285"/>
            <a:ext cx="324000" cy="32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8CF9D47-2318-487F-ACC0-22F24D14FC7E}"/>
              </a:ext>
            </a:extLst>
          </p:cNvPr>
          <p:cNvSpPr/>
          <p:nvPr/>
        </p:nvSpPr>
        <p:spPr>
          <a:xfrm>
            <a:off x="3154526" y="5822920"/>
            <a:ext cx="324000" cy="32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3067AF-264B-4E23-BD1A-A9A2DAEEFE3F}"/>
              </a:ext>
            </a:extLst>
          </p:cNvPr>
          <p:cNvCxnSpPr>
            <a:cxnSpLocks/>
          </p:cNvCxnSpPr>
          <p:nvPr/>
        </p:nvCxnSpPr>
        <p:spPr>
          <a:xfrm flipH="1">
            <a:off x="2782194" y="4717455"/>
            <a:ext cx="559578" cy="2737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F0DC9C2-A92E-4658-A81D-F4AF0F00C1BA}"/>
              </a:ext>
            </a:extLst>
          </p:cNvPr>
          <p:cNvCxnSpPr>
            <a:cxnSpLocks/>
          </p:cNvCxnSpPr>
          <p:nvPr/>
        </p:nvCxnSpPr>
        <p:spPr>
          <a:xfrm>
            <a:off x="2817353" y="5198655"/>
            <a:ext cx="168031" cy="166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6DD4DE8-2531-4DC1-A3C1-216B051D14B5}"/>
              </a:ext>
            </a:extLst>
          </p:cNvPr>
          <p:cNvCxnSpPr>
            <a:cxnSpLocks/>
            <a:stCxn id="12" idx="5"/>
            <a:endCxn id="13" idx="0"/>
          </p:cNvCxnSpPr>
          <p:nvPr/>
        </p:nvCxnSpPr>
        <p:spPr>
          <a:xfrm>
            <a:off x="3217717" y="5661836"/>
            <a:ext cx="98809" cy="1610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41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Querying a BST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Searching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Input : a pointer to the root node &amp; key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Output : a pointer to a node with key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𝐿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Line 1~2 : if it finds key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or there are no elements, return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(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or</a:t>
                </a:r>
                <a:r>
                  <a:rPr lang="ko-KR" altLang="en-US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𝑘𝑒𝑦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Line 3~4 : if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smaller than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𝑘𝑒𝑦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search continues in the left subtree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BST property implies that k could not be stored in the right subtree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Line 5 : symmetrically with the line 3~4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69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43AE8-35E1-48DA-91FF-2328DE02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893" y="2731648"/>
            <a:ext cx="3009907" cy="19265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347E53-CD75-4C37-80E1-52B06CE1B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506" y="2731648"/>
            <a:ext cx="438211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0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Chapter.3 Data Structures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480645" y="2306659"/>
            <a:ext cx="56905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Elementary Data Structures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Stacks and queues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Linked lists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Implementing pointers and objects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Representing rooted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Direct-address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functions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Open addressing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6137029" y="2306659"/>
            <a:ext cx="6602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Binary Search Trees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What is a binary search tree?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Querying a binary search tree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 and deletion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Red-Black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Properties of red-black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Rotations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Deletion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Augmenting Data Structures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Dynamic order statistics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How to augment a data structure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Interval trees</a:t>
            </a:r>
            <a:endParaRPr lang="ko-KR" altLang="en-US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9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Querying a BST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Searching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Can rewrite this procedure in a iterative fashion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𝑇𝑅𝐸𝐸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𝑆𝐸𝐴𝑅𝐶𝐻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the height of tree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Encounter nodes from the root of the tree to the finding key in a simple path downward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69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47E53-CD75-4C37-80E1-52B06CE1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888" y="2345568"/>
            <a:ext cx="3416912" cy="147818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05B8949-E766-4206-B39B-52EA366ADB31}"/>
              </a:ext>
            </a:extLst>
          </p:cNvPr>
          <p:cNvCxnSpPr>
            <a:cxnSpLocks/>
          </p:cNvCxnSpPr>
          <p:nvPr/>
        </p:nvCxnSpPr>
        <p:spPr>
          <a:xfrm>
            <a:off x="5694982" y="3084661"/>
            <a:ext cx="4948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75935CF-6ED3-47F7-92B0-27BD5AC63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972" y="2345573"/>
            <a:ext cx="2864928" cy="147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17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Querying a BST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Minimum and Maximum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Can always find an element in a BST whose key is a minimum or maximum by following left or right child pointers from the root until we encounter a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Input : pointer to the root node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Output : pointer to the minimum or maximum element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these procedure 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sequence of nodes encountered forms a simple path downward from the root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69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21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D3ACFF-465F-4217-AD66-7E8D273BA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893" y="2587626"/>
            <a:ext cx="3009907" cy="19265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25D87F-31B4-4FFC-9938-E681CA516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837" y="2956781"/>
            <a:ext cx="2362530" cy="13241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FFAF18-D84D-4BAE-9B48-508FF3D92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404" y="2985360"/>
            <a:ext cx="2514951" cy="129558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D65C607-1B8F-4624-8824-68BD58A7ECAF}"/>
              </a:ext>
            </a:extLst>
          </p:cNvPr>
          <p:cNvSpPr/>
          <p:nvPr/>
        </p:nvSpPr>
        <p:spPr>
          <a:xfrm>
            <a:off x="3371846" y="2608577"/>
            <a:ext cx="288000" cy="288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73DAE92-F248-4914-ABC7-1056CBD1370C}"/>
              </a:ext>
            </a:extLst>
          </p:cNvPr>
          <p:cNvCxnSpPr>
            <a:cxnSpLocks/>
          </p:cNvCxnSpPr>
          <p:nvPr/>
        </p:nvCxnSpPr>
        <p:spPr>
          <a:xfrm flipH="1">
            <a:off x="2812268" y="2780648"/>
            <a:ext cx="559578" cy="2737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1E87AC9-CAFB-4108-B589-8F65285B9C3E}"/>
              </a:ext>
            </a:extLst>
          </p:cNvPr>
          <p:cNvSpPr/>
          <p:nvPr/>
        </p:nvSpPr>
        <p:spPr>
          <a:xfrm>
            <a:off x="2571319" y="3014196"/>
            <a:ext cx="288000" cy="288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22AD69C-29F1-4492-BFC9-ABF8ACE6CE14}"/>
              </a:ext>
            </a:extLst>
          </p:cNvPr>
          <p:cNvSpPr/>
          <p:nvPr/>
        </p:nvSpPr>
        <p:spPr>
          <a:xfrm>
            <a:off x="2170711" y="3413626"/>
            <a:ext cx="288000" cy="288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E579D73-E6BB-458C-9347-FC75F109140B}"/>
              </a:ext>
            </a:extLst>
          </p:cNvPr>
          <p:cNvSpPr/>
          <p:nvPr/>
        </p:nvSpPr>
        <p:spPr>
          <a:xfrm>
            <a:off x="1967598" y="3806213"/>
            <a:ext cx="288000" cy="288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1EC41E5-620E-4947-B647-D3B1B7F81C45}"/>
              </a:ext>
            </a:extLst>
          </p:cNvPr>
          <p:cNvSpPr/>
          <p:nvPr/>
        </p:nvSpPr>
        <p:spPr>
          <a:xfrm>
            <a:off x="4167621" y="3014196"/>
            <a:ext cx="288000" cy="288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EBA477-760B-425E-8718-725A1F73B041}"/>
              </a:ext>
            </a:extLst>
          </p:cNvPr>
          <p:cNvSpPr/>
          <p:nvPr/>
        </p:nvSpPr>
        <p:spPr>
          <a:xfrm>
            <a:off x="4565268" y="3408876"/>
            <a:ext cx="288000" cy="288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E3AE14-B9A0-4240-BB59-CF01F5715128}"/>
              </a:ext>
            </a:extLst>
          </p:cNvPr>
          <p:cNvCxnSpPr>
            <a:cxnSpLocks/>
          </p:cNvCxnSpPr>
          <p:nvPr/>
        </p:nvCxnSpPr>
        <p:spPr>
          <a:xfrm flipH="1">
            <a:off x="2390073" y="3178516"/>
            <a:ext cx="191406" cy="2216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A873B13-54FB-4C5B-99B9-5A8DC8B2A2B4}"/>
              </a:ext>
            </a:extLst>
          </p:cNvPr>
          <p:cNvCxnSpPr>
            <a:cxnSpLocks/>
          </p:cNvCxnSpPr>
          <p:nvPr/>
        </p:nvCxnSpPr>
        <p:spPr>
          <a:xfrm flipH="1">
            <a:off x="2111598" y="3656053"/>
            <a:ext cx="95703" cy="144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DA4DEF1-7BA4-4358-AE5B-040430383EF8}"/>
              </a:ext>
            </a:extLst>
          </p:cNvPr>
          <p:cNvCxnSpPr>
            <a:cxnSpLocks/>
          </p:cNvCxnSpPr>
          <p:nvPr/>
        </p:nvCxnSpPr>
        <p:spPr>
          <a:xfrm>
            <a:off x="3696433" y="2780648"/>
            <a:ext cx="471188" cy="2335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5C18359-0F3F-42AC-BAAB-589AED292574}"/>
              </a:ext>
            </a:extLst>
          </p:cNvPr>
          <p:cNvCxnSpPr>
            <a:cxnSpLocks/>
          </p:cNvCxnSpPr>
          <p:nvPr/>
        </p:nvCxnSpPr>
        <p:spPr>
          <a:xfrm>
            <a:off x="4493268" y="3251658"/>
            <a:ext cx="144000" cy="1167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12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Querying a BST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Successor and predecessor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Find node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successor in the sorted order determined by an </a:t>
                </a:r>
                <a:r>
                  <a:rPr lang="en-US" altLang="ko-KR" sz="18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inorder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tree walk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69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22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7263E5-5487-4B24-A807-142E9E2837F3}"/>
              </a:ext>
            </a:extLst>
          </p:cNvPr>
          <p:cNvGrpSpPr/>
          <p:nvPr/>
        </p:nvGrpSpPr>
        <p:grpSpPr>
          <a:xfrm>
            <a:off x="1629545" y="2412361"/>
            <a:ext cx="2827027" cy="1771014"/>
            <a:chOff x="1866893" y="2486026"/>
            <a:chExt cx="3009907" cy="192658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D3ACFF-465F-4217-AD66-7E8D273BA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6893" y="2486026"/>
              <a:ext cx="3009907" cy="1926587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D65C607-1B8F-4624-8824-68BD58A7ECAF}"/>
                </a:ext>
              </a:extLst>
            </p:cNvPr>
            <p:cNvSpPr/>
            <p:nvPr/>
          </p:nvSpPr>
          <p:spPr>
            <a:xfrm>
              <a:off x="3371846" y="2506977"/>
              <a:ext cx="288000" cy="288000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73DAE92-F248-4914-ABC7-1056CBD13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7812" y="2679048"/>
              <a:ext cx="487447" cy="24720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1E87AC9-CAFB-4108-B589-8F65285B9C3E}"/>
                </a:ext>
              </a:extLst>
            </p:cNvPr>
            <p:cNvSpPr/>
            <p:nvPr/>
          </p:nvSpPr>
          <p:spPr>
            <a:xfrm>
              <a:off x="3169565" y="3708613"/>
              <a:ext cx="288000" cy="288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22AD69C-29F1-4492-BFC9-ABF8ACE6CE14}"/>
                </a:ext>
              </a:extLst>
            </p:cNvPr>
            <p:cNvSpPr/>
            <p:nvPr/>
          </p:nvSpPr>
          <p:spPr>
            <a:xfrm>
              <a:off x="2969629" y="3302773"/>
              <a:ext cx="288000" cy="288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E579D73-E6BB-458C-9347-FC75F109140B}"/>
                </a:ext>
              </a:extLst>
            </p:cNvPr>
            <p:cNvSpPr/>
            <p:nvPr/>
          </p:nvSpPr>
          <p:spPr>
            <a:xfrm>
              <a:off x="2569432" y="2902436"/>
              <a:ext cx="288000" cy="288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1EC41E5-620E-4947-B647-D3B1B7F81C45}"/>
                </a:ext>
              </a:extLst>
            </p:cNvPr>
            <p:cNvSpPr/>
            <p:nvPr/>
          </p:nvSpPr>
          <p:spPr>
            <a:xfrm>
              <a:off x="4167621" y="2912596"/>
              <a:ext cx="288000" cy="288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FEBA477-760B-425E-8718-725A1F73B041}"/>
                </a:ext>
              </a:extLst>
            </p:cNvPr>
            <p:cNvSpPr/>
            <p:nvPr/>
          </p:nvSpPr>
          <p:spPr>
            <a:xfrm>
              <a:off x="3768605" y="3297116"/>
              <a:ext cx="288000" cy="288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DE3AE14-B9A0-4240-BB59-CF01F57151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9145" y="3611886"/>
              <a:ext cx="61809" cy="13092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A873B13-54FB-4C5B-99B9-5A8DC8B2A2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2686" y="3216032"/>
              <a:ext cx="129492" cy="12273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DA4DEF1-7BA4-4358-AE5B-040430383EF8}"/>
                </a:ext>
              </a:extLst>
            </p:cNvPr>
            <p:cNvCxnSpPr>
              <a:cxnSpLocks/>
            </p:cNvCxnSpPr>
            <p:nvPr/>
          </p:nvCxnSpPr>
          <p:spPr>
            <a:xfrm>
              <a:off x="3696433" y="2679048"/>
              <a:ext cx="471188" cy="2335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5C18359-0F3F-42AC-BAAB-589AED292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1268" y="3124524"/>
              <a:ext cx="181647" cy="1773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9A1240-A553-4705-9362-2BD4A02FE8BC}"/>
                  </a:ext>
                </a:extLst>
              </p:cNvPr>
              <p:cNvSpPr txBox="1"/>
              <p:nvPr/>
            </p:nvSpPr>
            <p:spPr>
              <a:xfrm>
                <a:off x="4822832" y="2408333"/>
                <a:ext cx="6929554" cy="14537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successor of a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the node with the smallest key greater than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𝑘𝑒𝑦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BST allows us to determine the successor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without ever comparing keys</a:t>
                </a: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9A1240-A553-4705-9362-2BD4A02FE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32" y="2408333"/>
                <a:ext cx="6929554" cy="1453731"/>
              </a:xfrm>
              <a:prstGeom prst="rect">
                <a:avLst/>
              </a:prstGeom>
              <a:blipFill>
                <a:blip r:embed="rId5"/>
                <a:stretch>
                  <a:fillRect l="-528" b="-58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73039811-684E-4123-B3D2-B507EAF37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545" y="4286184"/>
            <a:ext cx="3991375" cy="2303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FC7F44-7FBA-4F25-8C07-99A3E4111036}"/>
                  </a:ext>
                </a:extLst>
              </p:cNvPr>
              <p:cNvSpPr txBox="1"/>
              <p:nvPr/>
            </p:nvSpPr>
            <p:spPr>
              <a:xfrm>
                <a:off x="5656710" y="4286184"/>
                <a:ext cx="6148635" cy="17999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Input : pointer of node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Output : pointer of node x’s successor in sorted order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Divide the pseudocode in two steps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First step : node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has right subtree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1~2 : find the minimum value on right subtree</a:t>
                </a: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FC7F44-7FBA-4F25-8C07-99A3E4111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710" y="4286184"/>
                <a:ext cx="6148635" cy="1799980"/>
              </a:xfrm>
              <a:prstGeom prst="rect">
                <a:avLst/>
              </a:prstGeom>
              <a:blipFill>
                <a:blip r:embed="rId7"/>
                <a:stretch>
                  <a:fillRect l="-694" r="-694" b="-47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31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Querying a BST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Successor and predecessor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Second step : node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has no right subtree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Find the parents node which is larger than child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Line 3~7 : simply go up the tree from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until encounter a node that is the left child of its parent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tree successor on a tree of height h is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Either follow a simple path up the tree or down the tree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69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23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7263E5-5487-4B24-A807-142E9E2837F3}"/>
              </a:ext>
            </a:extLst>
          </p:cNvPr>
          <p:cNvGrpSpPr/>
          <p:nvPr/>
        </p:nvGrpSpPr>
        <p:grpSpPr>
          <a:xfrm>
            <a:off x="1391157" y="2091758"/>
            <a:ext cx="3155815" cy="2055712"/>
            <a:chOff x="1866893" y="2486026"/>
            <a:chExt cx="3009907" cy="192658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D3ACFF-465F-4217-AD66-7E8D273BA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6893" y="2486026"/>
              <a:ext cx="3009907" cy="1926587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D65C607-1B8F-4624-8824-68BD58A7ECAF}"/>
                </a:ext>
              </a:extLst>
            </p:cNvPr>
            <p:cNvSpPr/>
            <p:nvPr/>
          </p:nvSpPr>
          <p:spPr>
            <a:xfrm>
              <a:off x="3371846" y="2506977"/>
              <a:ext cx="288000" cy="288000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73DAE92-F248-4914-ABC7-1056CBD13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7812" y="2679048"/>
              <a:ext cx="487447" cy="24720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1E87AC9-CAFB-4108-B589-8F65285B9C3E}"/>
                </a:ext>
              </a:extLst>
            </p:cNvPr>
            <p:cNvSpPr/>
            <p:nvPr/>
          </p:nvSpPr>
          <p:spPr>
            <a:xfrm>
              <a:off x="3169565" y="3708613"/>
              <a:ext cx="288000" cy="288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22AD69C-29F1-4492-BFC9-ABF8ACE6CE14}"/>
                </a:ext>
              </a:extLst>
            </p:cNvPr>
            <p:cNvSpPr/>
            <p:nvPr/>
          </p:nvSpPr>
          <p:spPr>
            <a:xfrm>
              <a:off x="2969629" y="3302773"/>
              <a:ext cx="288000" cy="288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E579D73-E6BB-458C-9347-FC75F109140B}"/>
                </a:ext>
              </a:extLst>
            </p:cNvPr>
            <p:cNvSpPr/>
            <p:nvPr/>
          </p:nvSpPr>
          <p:spPr>
            <a:xfrm>
              <a:off x="2569432" y="2902436"/>
              <a:ext cx="288000" cy="288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1EC41E5-620E-4947-B647-D3B1B7F81C45}"/>
                </a:ext>
              </a:extLst>
            </p:cNvPr>
            <p:cNvSpPr/>
            <p:nvPr/>
          </p:nvSpPr>
          <p:spPr>
            <a:xfrm>
              <a:off x="4167621" y="2912596"/>
              <a:ext cx="288000" cy="288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FEBA477-760B-425E-8718-725A1F73B041}"/>
                </a:ext>
              </a:extLst>
            </p:cNvPr>
            <p:cNvSpPr/>
            <p:nvPr/>
          </p:nvSpPr>
          <p:spPr>
            <a:xfrm>
              <a:off x="3768605" y="3297116"/>
              <a:ext cx="288000" cy="288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DE3AE14-B9A0-4240-BB59-CF01F57151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9145" y="3611886"/>
              <a:ext cx="61809" cy="13092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A873B13-54FB-4C5B-99B9-5A8DC8B2A2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2686" y="3216032"/>
              <a:ext cx="129492" cy="12273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DA4DEF1-7BA4-4358-AE5B-040430383EF8}"/>
                </a:ext>
              </a:extLst>
            </p:cNvPr>
            <p:cNvCxnSpPr>
              <a:cxnSpLocks/>
            </p:cNvCxnSpPr>
            <p:nvPr/>
          </p:nvCxnSpPr>
          <p:spPr>
            <a:xfrm>
              <a:off x="3696433" y="2679048"/>
              <a:ext cx="471188" cy="2335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5C18359-0F3F-42AC-BAAB-589AED292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1268" y="3124524"/>
              <a:ext cx="181647" cy="17734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3039811-684E-4123-B3D2-B507EAF37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847" y="2091758"/>
            <a:ext cx="3562189" cy="20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45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Insertion and deletion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  <a:endParaRPr lang="en-US" altLang="ko-KR" sz="14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operation of insertion and deletion cause the dynamic set represented by a BST to change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BST property continues to hold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Insertion</a:t>
                </a: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insert the new value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𝑣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into a BST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we use the procedure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𝑇𝑅𝐸𝐸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𝐼𝑁𝑆𝐸𝑅𝑇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Initialize the node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for which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𝑘𝑒𝑦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𝑣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𝑙𝑒𝑓𝑡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𝑟𝑖𝑔h𝑡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𝑁𝐼𝐿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69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24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6DC35C-9E74-4AD6-A1E7-5A450389D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526" y="4250965"/>
            <a:ext cx="3619187" cy="2109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AA44AB-3B39-492D-A389-17681363B123}"/>
                  </a:ext>
                </a:extLst>
              </p:cNvPr>
              <p:cNvSpPr txBox="1"/>
              <p:nvPr/>
            </p:nvSpPr>
            <p:spPr>
              <a:xfrm>
                <a:off x="5644779" y="4286184"/>
                <a:ext cx="6148635" cy="145251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TREE-INSERT begins at the root of the tree 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pointer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traces a simple path downward looking for a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the input item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AA44AB-3B39-492D-A389-17681363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779" y="4286184"/>
                <a:ext cx="6148635" cy="1452514"/>
              </a:xfrm>
              <a:prstGeom prst="rect">
                <a:avLst/>
              </a:prstGeom>
              <a:blipFill>
                <a:blip r:embed="rId5"/>
                <a:stretch>
                  <a:fillRect l="-694" b="-6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202C211A-4803-4CA5-916C-8172E2DCD4F4}"/>
              </a:ext>
            </a:extLst>
          </p:cNvPr>
          <p:cNvSpPr/>
          <p:nvPr/>
        </p:nvSpPr>
        <p:spPr>
          <a:xfrm>
            <a:off x="3430638" y="4336984"/>
            <a:ext cx="324000" cy="32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B55F7D2-50F0-4747-9625-0F73C58D168A}"/>
              </a:ext>
            </a:extLst>
          </p:cNvPr>
          <p:cNvCxnSpPr>
            <a:cxnSpLocks/>
          </p:cNvCxnSpPr>
          <p:nvPr/>
        </p:nvCxnSpPr>
        <p:spPr>
          <a:xfrm>
            <a:off x="3754638" y="4620344"/>
            <a:ext cx="664962" cy="3514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830F0041-7CBE-4BE3-873D-7A54B07D7410}"/>
              </a:ext>
            </a:extLst>
          </p:cNvPr>
          <p:cNvSpPr/>
          <p:nvPr/>
        </p:nvSpPr>
        <p:spPr>
          <a:xfrm>
            <a:off x="4468346" y="4860601"/>
            <a:ext cx="324000" cy="32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E0DDCAD-0204-4719-A0A6-83E663833C3D}"/>
              </a:ext>
            </a:extLst>
          </p:cNvPr>
          <p:cNvSpPr/>
          <p:nvPr/>
        </p:nvSpPr>
        <p:spPr>
          <a:xfrm>
            <a:off x="3955599" y="5377531"/>
            <a:ext cx="324000" cy="32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4CF836F-1B1A-4377-A56D-720CCF9C5804}"/>
              </a:ext>
            </a:extLst>
          </p:cNvPr>
          <p:cNvSpPr/>
          <p:nvPr/>
        </p:nvSpPr>
        <p:spPr>
          <a:xfrm>
            <a:off x="3692559" y="5889165"/>
            <a:ext cx="324000" cy="324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2BCECEB-5FF0-4C21-8808-622BBC9CB473}"/>
              </a:ext>
            </a:extLst>
          </p:cNvPr>
          <p:cNvCxnSpPr>
            <a:cxnSpLocks/>
          </p:cNvCxnSpPr>
          <p:nvPr/>
        </p:nvCxnSpPr>
        <p:spPr>
          <a:xfrm flipH="1">
            <a:off x="4279600" y="5204868"/>
            <a:ext cx="241970" cy="2474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AFA2DC3-63EB-4405-B7DA-380B081ED22A}"/>
              </a:ext>
            </a:extLst>
          </p:cNvPr>
          <p:cNvCxnSpPr>
            <a:cxnSpLocks/>
          </p:cNvCxnSpPr>
          <p:nvPr/>
        </p:nvCxnSpPr>
        <p:spPr>
          <a:xfrm flipH="1">
            <a:off x="3885039" y="5681785"/>
            <a:ext cx="120985" cy="2025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36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353800" cy="556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 Insertion and deletion</a:t>
            </a:r>
            <a:endParaRPr lang="en-US" altLang="ko-KR" sz="20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Insertion</a:t>
            </a: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6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25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AA44AB-3B39-492D-A389-17681363B123}"/>
                  </a:ext>
                </a:extLst>
              </p:cNvPr>
              <p:cNvSpPr txBox="1"/>
              <p:nvPr/>
            </p:nvSpPr>
            <p:spPr>
              <a:xfrm>
                <a:off x="6096000" y="2116850"/>
                <a:ext cx="5998395" cy="38774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1~2 : initialize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current node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: parent node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3~7 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While loop causes two pointers to move down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Going left or right depending on the comparison of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𝑘𝑒𝑦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𝑘𝑒𝑦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until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becomes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8~13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Set the pointer that cause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be inserted</a:t>
                </a:r>
              </a:p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running time is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𝑂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h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Start from root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AA44AB-3B39-492D-A389-17681363B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16850"/>
                <a:ext cx="5998395" cy="3877472"/>
              </a:xfrm>
              <a:prstGeom prst="rect">
                <a:avLst/>
              </a:prstGeom>
              <a:blipFill>
                <a:blip r:embed="rId3"/>
                <a:stretch>
                  <a:fillRect l="-610" b="-1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4DD7FC9-B8FB-4EFB-8E58-FFEACD433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69" y="2116850"/>
            <a:ext cx="4577838" cy="39911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6DC35C-9E74-4AD6-A1E7-5A450389D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607" y="2197760"/>
            <a:ext cx="2374200" cy="13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1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Insertion and deletion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Deletion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overall strategy for deleting a node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from a BST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has three basic cases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Second case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has just one child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Elevate that child to take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position by modifying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parent to replace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child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𝐷𝑒𝑙𝑒𝑡𝑒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13 → 7.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𝑟𝑖𝑔h𝑡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=9→9.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=7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78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26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E568A9-7779-455F-BFB0-D9A783AE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17" y="2327593"/>
            <a:ext cx="2794763" cy="1820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16FA9-E74B-422F-8E44-4C68B380EE38}"/>
                  </a:ext>
                </a:extLst>
              </p:cNvPr>
              <p:cNvSpPr txBox="1"/>
              <p:nvPr/>
            </p:nvSpPr>
            <p:spPr>
              <a:xfrm>
                <a:off x="4515676" y="2334566"/>
                <a:ext cx="5998395" cy="17999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First case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has no children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Simply remove it by modifying its parent to replace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as its child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𝐷𝑒𝑙𝑒𝑡𝑒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9 → 13.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16FA9-E74B-422F-8E44-4C68B380E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676" y="2334566"/>
                <a:ext cx="5998395" cy="1799980"/>
              </a:xfrm>
              <a:prstGeom prst="rect">
                <a:avLst/>
              </a:prstGeom>
              <a:blipFill>
                <a:blip r:embed="rId5"/>
                <a:stretch>
                  <a:fillRect l="-711" b="-3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281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Insertion and deletion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Deletion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overall strategy for deleting a node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from a BST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has three basic cases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order to move subtree around within the BST, we define a subroutine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𝑇𝑅𝐴𝑁𝑆𝑃𝐿𝐴𝑁𝑇</m:t>
                    </m:r>
                    <m:d>
                      <m:dPr>
                        <m:ctrlP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𝑇</m:t>
                        </m:r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,</m:t>
                        </m:r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𝑢</m:t>
                        </m:r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,</m:t>
                        </m:r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𝑣</m:t>
                        </m:r>
                      </m:e>
                    </m:d>
                  </m:oMath>
                </a14:m>
                <a:endParaRPr lang="en-US" altLang="ko-KR" sz="1800" b="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Replace the subtree rooted at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𝑢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with the subtree rooted at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𝑣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Node u’s parent becomes node v’s parent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698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27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E568A9-7779-455F-BFB0-D9A783AE1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17" y="2327593"/>
            <a:ext cx="2794763" cy="18205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16FA9-E74B-422F-8E44-4C68B380EE38}"/>
                  </a:ext>
                </a:extLst>
              </p:cNvPr>
              <p:cNvSpPr txBox="1"/>
              <p:nvPr/>
            </p:nvSpPr>
            <p:spPr>
              <a:xfrm>
                <a:off x="4515676" y="2334566"/>
                <a:ext cx="7473124" cy="214501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Third case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has two children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successor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𝑦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Rest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original right &amp; left subtree becomes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𝑦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new right &amp; left subtree</a:t>
                </a: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𝐷𝑒𝑙𝑒𝑡𝑒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15 →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find successor 17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17.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=6 &amp; 17.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=18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A16FA9-E74B-422F-8E44-4C68B380E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676" y="2334566"/>
                <a:ext cx="7473124" cy="2145011"/>
              </a:xfrm>
              <a:prstGeom prst="rect">
                <a:avLst/>
              </a:prstGeom>
              <a:blipFill>
                <a:blip r:embed="rId5"/>
                <a:stretch>
                  <a:fillRect l="-508" b="-35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184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Insertion and deletion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Deletion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Pseudocode for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𝑇𝑅𝐴𝑁𝑆𝑃𝐿𝐴𝑁𝑇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78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28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D04AE1-997A-4894-805F-6D225805B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565" y="2529010"/>
            <a:ext cx="2248283" cy="22744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E0BA58-5BF0-474E-943E-F6D32CA1C227}"/>
                  </a:ext>
                </a:extLst>
              </p:cNvPr>
              <p:cNvSpPr txBox="1"/>
              <p:nvPr/>
            </p:nvSpPr>
            <p:spPr>
              <a:xfrm>
                <a:off x="3886848" y="2529010"/>
                <a:ext cx="8207547" cy="21462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1~2 : handle the case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𝑣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root of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3~5 : examine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𝑣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left child or right child, updating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𝑢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𝑢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6~7 : update point to parent node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E0BA58-5BF0-474E-943E-F6D32CA1C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48" y="2529010"/>
                <a:ext cx="8207547" cy="2146229"/>
              </a:xfrm>
              <a:prstGeom prst="rect">
                <a:avLst/>
              </a:prstGeom>
              <a:blipFill>
                <a:blip r:embed="rId5"/>
                <a:stretch>
                  <a:fillRect l="-618" b="-29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221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353800" cy="556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>
                <a:latin typeface="KoPub돋움체_Pro Medium"/>
                <a:ea typeface="KoPub돋움체_Pro Medium"/>
              </a:rPr>
              <a:t> Insertion and deletion</a:t>
            </a:r>
            <a:endParaRPr lang="en-US" altLang="ko-KR" sz="20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Deletion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29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BC26C9-48C8-4885-A674-7CA25B373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97"/>
          <a:stretch/>
        </p:blipFill>
        <p:spPr>
          <a:xfrm>
            <a:off x="1208288" y="3112990"/>
            <a:ext cx="2987792" cy="100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722D59-F519-47B4-8F7F-A76DBBD32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097"/>
          <a:stretch/>
        </p:blipFill>
        <p:spPr>
          <a:xfrm>
            <a:off x="1213661" y="1938596"/>
            <a:ext cx="2982419" cy="10025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F5C6CF-034E-4C24-8BE3-4869CFD0D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51" y="4182878"/>
            <a:ext cx="2880829" cy="11260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923318-1B30-4E18-B182-82D1F955449E}"/>
                  </a:ext>
                </a:extLst>
              </p:cNvPr>
              <p:cNvSpPr txBox="1"/>
              <p:nvPr/>
            </p:nvSpPr>
            <p:spPr>
              <a:xfrm>
                <a:off x="4718529" y="2020004"/>
                <a:ext cx="6721284" cy="7612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(a) 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has no left child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its right child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923318-1B30-4E18-B182-82D1F9554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529" y="2020004"/>
                <a:ext cx="6721284" cy="761234"/>
              </a:xfrm>
              <a:prstGeom prst="rect">
                <a:avLst/>
              </a:prstGeom>
              <a:blipFill>
                <a:blip r:embed="rId5"/>
                <a:stretch>
                  <a:fillRect l="-566" b="-131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1125456F-498E-4AD1-AE77-8C72B1E7A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299" y="5287365"/>
            <a:ext cx="4069472" cy="13240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AF8AA-C7F1-44D0-AB2F-F0972513E7E8}"/>
                  </a:ext>
                </a:extLst>
              </p:cNvPr>
              <p:cNvSpPr txBox="1"/>
              <p:nvPr/>
            </p:nvSpPr>
            <p:spPr>
              <a:xfrm>
                <a:off x="4718529" y="3112990"/>
                <a:ext cx="6721284" cy="7612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(b) 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has no right child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its left child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9AF8AA-C7F1-44D0-AB2F-F0972513E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529" y="3112990"/>
                <a:ext cx="6721284" cy="761234"/>
              </a:xfrm>
              <a:prstGeom prst="rect">
                <a:avLst/>
              </a:prstGeom>
              <a:blipFill>
                <a:blip r:embed="rId7"/>
                <a:stretch>
                  <a:fillRect l="-566" b="-98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1DF556-49E4-F340-8CDC-D168A3752EA8}"/>
                  </a:ext>
                </a:extLst>
              </p:cNvPr>
              <p:cNvSpPr txBox="1"/>
              <p:nvPr/>
            </p:nvSpPr>
            <p:spPr>
              <a:xfrm>
                <a:off x="4718529" y="4144667"/>
                <a:ext cx="7033856" cy="7612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(c) 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has both left &amp; right child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→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 successor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right child 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its right child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1DF556-49E4-F340-8CDC-D168A3752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529" y="4144667"/>
                <a:ext cx="7033856" cy="761234"/>
              </a:xfrm>
              <a:prstGeom prst="rect">
                <a:avLst/>
              </a:prstGeom>
              <a:blipFill>
                <a:blip r:embed="rId8"/>
                <a:stretch>
                  <a:fillRect l="-541" r="-1261" b="-114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E5B079-72F8-6447-AC0F-EBE5039258BD}"/>
                  </a:ext>
                </a:extLst>
              </p:cNvPr>
              <p:cNvSpPr txBox="1"/>
              <p:nvPr/>
            </p:nvSpPr>
            <p:spPr>
              <a:xfrm>
                <a:off x="5227980" y="5268569"/>
                <a:ext cx="6694054" cy="145251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(d) 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has both left &amp; right child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→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 successor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not z’s right child 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by its own right child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E5B079-72F8-6447-AC0F-EBE503925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980" y="5268569"/>
                <a:ext cx="6694054" cy="1452514"/>
              </a:xfrm>
              <a:prstGeom prst="rect">
                <a:avLst/>
              </a:prstGeom>
              <a:blipFill>
                <a:blip r:embed="rId9"/>
                <a:stretch>
                  <a:fillRect l="-568" b="-51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53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Hash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Direct-address tables </a:t>
                </a: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 hash table is an effective data structure for implementing dictionaries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average time to search for an element in a hash table is O(1)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worst case, searching for an element in a hash table equals to linked list :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𝜃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 of direct-address tables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Works well when the universe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𝑈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of keys is reasonably small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Each element has a key from the universe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𝑈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={0,1,..,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−1} </m:t>
                    </m:r>
                  </m:oMath>
                </a14:m>
                <a:r>
                  <a:rPr lang="ko-KR" altLang="en-US" sz="1800" dirty="0"/>
                  <a:t>→</a:t>
                </a:r>
                <a:r>
                  <a:rPr lang="en-US" altLang="ko-KR" sz="1800" dirty="0"/>
                  <a:t> no two elements have the same key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 r="-43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22F75F-7A69-6C42-ABE9-4CB692C74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484" y="4397828"/>
            <a:ext cx="4458488" cy="21945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253A18-584F-1541-908C-802781912272}"/>
                  </a:ext>
                </a:extLst>
              </p:cNvPr>
              <p:cNvSpPr txBox="1"/>
              <p:nvPr/>
            </p:nvSpPr>
            <p:spPr>
              <a:xfrm>
                <a:off x="6137029" y="4657591"/>
                <a:ext cx="5992202" cy="17999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Use a direct-address table denoted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[0,..,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−1]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Each slot corresponds to a key in the universe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𝑈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Slot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points to an element in the set with the key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the set contains no element with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 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253A18-584F-1541-908C-802781912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29" y="4657591"/>
                <a:ext cx="5992202" cy="1799980"/>
              </a:xfrm>
              <a:prstGeom prst="rect">
                <a:avLst/>
              </a:prstGeom>
              <a:blipFill>
                <a:blip r:embed="rId5"/>
                <a:stretch>
                  <a:fillRect l="-634" b="-209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452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Insertion and deletion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Deletion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Pseudocode for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𝑇𝑅𝐸𝐸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𝐷𝐸𝐿𝐸𝑇𝐸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Delete node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from BST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78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30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BC26C9-48C8-4885-A674-7CA25B373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97"/>
          <a:stretch/>
        </p:blipFill>
        <p:spPr>
          <a:xfrm>
            <a:off x="9220925" y="3775066"/>
            <a:ext cx="2275141" cy="764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722D59-F519-47B4-8F7F-A76DBBD32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97"/>
          <a:stretch/>
        </p:blipFill>
        <p:spPr>
          <a:xfrm>
            <a:off x="6695439" y="3778342"/>
            <a:ext cx="2281004" cy="76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F5C6CF-034E-4C24-8BE3-4869CFD0D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774" y="5604673"/>
            <a:ext cx="2282619" cy="8922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E5B079-72F8-6447-AC0F-EBE5039258BD}"/>
                  </a:ext>
                </a:extLst>
              </p:cNvPr>
              <p:cNvSpPr txBox="1"/>
              <p:nvPr/>
            </p:nvSpPr>
            <p:spPr>
              <a:xfrm>
                <a:off x="5873898" y="2735217"/>
                <a:ext cx="6694054" cy="387747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1~2 or line 3~4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Only have right or left child</a:t>
                </a: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5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Find the minimum key in right subtree (successor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10~12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==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→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is right child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Connect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E5B079-72F8-6447-AC0F-EBE503925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98" y="2735217"/>
                <a:ext cx="6694054" cy="3877472"/>
              </a:xfrm>
              <a:prstGeom prst="rect">
                <a:avLst/>
              </a:prstGeom>
              <a:blipFill>
                <a:blip r:embed="rId6"/>
                <a:stretch>
                  <a:fillRect l="-568" b="-163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681159B-94AC-1441-8871-22F9F40A2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2654" y="2735217"/>
            <a:ext cx="3956957" cy="36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80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Binary Search Tree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>
                    <a:latin typeface="KoPub돋움체_Pro Medium"/>
                    <a:ea typeface="KoPub돋움체_Pro Medium"/>
                  </a:rPr>
                  <a:t> Insertion and deletion</a:t>
                </a: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Deletion 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Pseudocode for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𝑇𝑅𝐸𝐸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𝐷𝐸𝐿𝐸𝑇𝐸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Delete node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from BST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53800" cy="5562321"/>
              </a:xfrm>
              <a:blipFill>
                <a:blip r:embed="rId3"/>
                <a:stretch>
                  <a:fillRect l="-78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31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25456F-498E-4AD1-AE77-8C72B1E7A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74" y="3880016"/>
            <a:ext cx="4069472" cy="13240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E5B079-72F8-6447-AC0F-EBE5039258BD}"/>
                  </a:ext>
                </a:extLst>
              </p:cNvPr>
              <p:cNvSpPr txBox="1"/>
              <p:nvPr/>
            </p:nvSpPr>
            <p:spPr>
              <a:xfrm>
                <a:off x="5808618" y="2735943"/>
                <a:ext cx="6285778" cy="35312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6~9</a:t>
                </a: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Successor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not a right child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y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𝑇𝑅𝐸𝐸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𝐷𝐸𝐿𝐸𝑇𝐸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𝑇𝑅𝐴𝑁𝑆𝑃𝐿𝐴𝑁𝑇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takes constant time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𝑂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(1)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𝑇𝑅𝐸𝐸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𝑀𝐼𝑁𝐼𝑀𝑈𝑀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takes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𝑂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h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E5B079-72F8-6447-AC0F-EBE503925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18" y="2735943"/>
                <a:ext cx="6285778" cy="3531223"/>
              </a:xfrm>
              <a:prstGeom prst="rect">
                <a:avLst/>
              </a:prstGeom>
              <a:blipFill>
                <a:blip r:embed="rId5"/>
                <a:stretch>
                  <a:fillRect l="-605" b="-17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681159B-94AC-1441-8871-22F9F40A2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654" y="2735217"/>
            <a:ext cx="3956957" cy="36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83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76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Hash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Direct-address tables </a:t>
                </a: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The operation of table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20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Each of the operations takes only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(1)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Hash tables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disadvantages of direct addressing table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the universe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𝑈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large, a table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of size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|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𝑈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|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may be impossible in given memory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of keys actually stored may be small relative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𝑈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dirty="0"/>
                  <a:t>→</a:t>
                </a:r>
                <a:r>
                  <a:rPr lang="en-US" altLang="ko-KR" dirty="0"/>
                  <a:t> most of the space allocated 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would be wasted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1A77B8B-CF80-4247-B74A-A2A9AA2DD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389"/>
          <a:stretch/>
        </p:blipFill>
        <p:spPr>
          <a:xfrm>
            <a:off x="5090644" y="2043774"/>
            <a:ext cx="3628339" cy="658800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E727C01-7732-354E-82D1-3C9F81C38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28" b="35068"/>
          <a:stretch/>
        </p:blipFill>
        <p:spPr>
          <a:xfrm>
            <a:off x="8755625" y="2022002"/>
            <a:ext cx="3375412" cy="658800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E8481912-EE32-F647-AA48-B9AE352A4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395"/>
          <a:stretch/>
        </p:blipFill>
        <p:spPr>
          <a:xfrm>
            <a:off x="1674862" y="2044268"/>
            <a:ext cx="3372881" cy="65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4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Hash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Hash tables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hash table requires much less storage than a direct address table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Reduce the storage requirement to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maintaining the benefit that searching for an element in only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(1)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time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With hashing, the element k is stored in slot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direct address table, stored in slot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Use hash function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to compute the slot from the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maps the universe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𝑈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of keys into slots of a hash table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[0,..,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−1]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: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𝑈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{0,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FFEBA7-48E7-0240-A690-8A4F2D35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219" y="4608004"/>
            <a:ext cx="3731351" cy="20828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2366DC-4CF9-8340-A914-82D89A393E24}"/>
                  </a:ext>
                </a:extLst>
              </p:cNvPr>
              <p:cNvSpPr txBox="1"/>
              <p:nvPr/>
            </p:nvSpPr>
            <p:spPr>
              <a:xfrm>
                <a:off x="5760183" y="4749459"/>
                <a:ext cx="5992202" cy="17999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Reduces the range of array in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dices and the size of array 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there is a collision problem like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h</m:t>
                    </m:r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𝑘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)=</m:t>
                    </m:r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h</m:t>
                    </m:r>
                    <m:r>
                      <a:rPr lang="en-US" altLang="ko-KR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𝑘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5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Introduce effective techniques for </a:t>
                </a: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resolving the conflict created by collision</a:t>
                </a:r>
                <a:endParaRPr lang="en-US" altLang="ko-KR" b="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2366DC-4CF9-8340-A914-82D89A393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183" y="4749459"/>
                <a:ext cx="5992202" cy="1799980"/>
              </a:xfrm>
              <a:prstGeom prst="rect">
                <a:avLst/>
              </a:prstGeom>
              <a:blipFill>
                <a:blip r:embed="rId5"/>
                <a:stretch>
                  <a:fillRect l="-634" b="-41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1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Hash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Hash tables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problems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ideal solution would be to avoid collision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|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𝑈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|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must be at least two keys that have the same hash value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Avoiding collisions altogether is impossible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Present the simplest collision resolution technique called </a:t>
                </a:r>
                <a:r>
                  <a:rPr lang="en-US" altLang="ko-KR" b="1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chaning</a:t>
                </a: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Collision resolution by </a:t>
                </a:r>
                <a:r>
                  <a:rPr lang="en-US" altLang="ko-KR" sz="2000" b="1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chaning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2366DC-4CF9-8340-A914-82D89A393E24}"/>
                  </a:ext>
                </a:extLst>
              </p:cNvPr>
              <p:cNvSpPr txBox="1"/>
              <p:nvPr/>
            </p:nvSpPr>
            <p:spPr>
              <a:xfrm>
                <a:off x="6509120" y="4281733"/>
                <a:ext cx="5482583" cy="17999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Place all elements that hash to the same slot into the same linked-list</a:t>
                </a: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Slot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contains a pointer to the head of the list all stored elements that hash to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there are no elements, slot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contains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𝐿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2366DC-4CF9-8340-A914-82D89A393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120" y="4281733"/>
                <a:ext cx="5482583" cy="1799980"/>
              </a:xfrm>
              <a:prstGeom prst="rect">
                <a:avLst/>
              </a:prstGeom>
              <a:blipFill>
                <a:blip r:embed="rId4"/>
                <a:stretch>
                  <a:fillRect l="-693" r="-1617" b="-34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CCB250D-F61C-A14B-B3E9-F90240268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773" y="4185938"/>
            <a:ext cx="5137655" cy="212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20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Hash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Hash tables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operations on hash table 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Easy to implement when collisions are resolved by </a:t>
                </a:r>
                <a:r>
                  <a:rPr lang="en-US" altLang="ko-KR" sz="18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chaning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Worst case running time for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𝐼𝑁𝑆𝐸𝑅𝑇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&amp;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𝐷𝐸𝐿𝐸𝑇𝐸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: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(1)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05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v"/>
                </a:pPr>
                <a:r>
                  <a:rPr lang="en-US" altLang="ko-KR" sz="2400" b="1" dirty="0">
                    <a:solidFill>
                      <a:srgbClr val="5C92B9"/>
                    </a:solidFill>
                    <a:latin typeface="KoPub돋움체_Pro Medium"/>
                    <a:ea typeface="KoPub돋움체_Pro Medium"/>
                  </a:rPr>
                  <a:t> Hash functions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this chapter, we discuss some issues regarding the design of good hash functions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Present three methods for their creation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 good hash function satisfies the assumption of simple uniform hashing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Each key is equally likely to hash to any of the m slots, independently, evenly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916C4459-BD1D-F044-AED8-7A7EC57EF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226" r="26863"/>
          <a:stretch/>
        </p:blipFill>
        <p:spPr>
          <a:xfrm>
            <a:off x="8989073" y="2755037"/>
            <a:ext cx="2931142" cy="522000"/>
          </a:xfrm>
          <a:prstGeom prst="rect">
            <a:avLst/>
          </a:prstGeom>
        </p:spPr>
      </p:pic>
      <p:pic>
        <p:nvPicPr>
          <p:cNvPr id="10" name="그림 9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B93498DC-8927-BB4C-B460-6456AB0CF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966"/>
          <a:stretch/>
        </p:blipFill>
        <p:spPr>
          <a:xfrm>
            <a:off x="1445623" y="2759855"/>
            <a:ext cx="4075611" cy="517182"/>
          </a:xfrm>
          <a:prstGeom prst="rect">
            <a:avLst/>
          </a:prstGeom>
        </p:spPr>
      </p:pic>
      <p:pic>
        <p:nvPicPr>
          <p:cNvPr id="9" name="그림 8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AA070A78-C5D1-FF4C-A7D9-9AC88CD41D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86" b="35439"/>
          <a:stretch/>
        </p:blipFill>
        <p:spPr>
          <a:xfrm>
            <a:off x="4866196" y="2755392"/>
            <a:ext cx="400778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29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Hash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itchFamily="2" charset="2"/>
                  <a:buChar char="v"/>
                </a:pPr>
                <a:r>
                  <a:rPr lang="en-US" altLang="ko-KR" sz="2400" b="1" dirty="0">
                    <a:solidFill>
                      <a:srgbClr val="5C92B9"/>
                    </a:solidFill>
                    <a:latin typeface="KoPub돋움체_Pro Medium"/>
                    <a:ea typeface="KoPub돋움체_Pro Medium"/>
                  </a:rPr>
                  <a:t> Hash functions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division method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Map a key k into one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slots by taking the remainder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divided by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𝑚𝑜𝑑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Hash table size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= 12, key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= 100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= 4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Requires only a single division operation, hashing by division is quite fast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multiplication method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Multiply the key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by a constant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the range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0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 extract the fractional part of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𝑘𝐴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Multiply this value by m and take the floor of the result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𝑘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𝑚</m:t>
                        </m:r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𝑘𝐴</m:t>
                        </m:r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 </m:t>
                        </m:r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𝑚𝑜𝑑</m:t>
                        </m:r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  1)</m:t>
                        </m:r>
                      </m:e>
                    </m:d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CDADE8AB-3A03-3848-BE0B-CFD0C89A00DB}"/>
              </a:ext>
            </a:extLst>
          </p:cNvPr>
          <p:cNvCxnSpPr>
            <a:cxnSpLocks/>
          </p:cNvCxnSpPr>
          <p:nvPr/>
        </p:nvCxnSpPr>
        <p:spPr>
          <a:xfrm>
            <a:off x="2934789" y="5408023"/>
            <a:ext cx="9927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E8E6C62-B350-2A44-BE44-F30E17422522}"/>
              </a:ext>
            </a:extLst>
          </p:cNvPr>
          <p:cNvCxnSpPr/>
          <p:nvPr/>
        </p:nvCxnSpPr>
        <p:spPr>
          <a:xfrm>
            <a:off x="3317966" y="5408023"/>
            <a:ext cx="853440" cy="4528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99AA0B-DF74-CD43-A53F-0C6AE55CF21F}"/>
                  </a:ext>
                </a:extLst>
              </p:cNvPr>
              <p:cNvSpPr txBox="1"/>
              <p:nvPr/>
            </p:nvSpPr>
            <p:spPr>
              <a:xfrm>
                <a:off x="4085773" y="5868227"/>
                <a:ext cx="5066936" cy="3780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Represent the fractional part of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𝑘𝐴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that is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𝑘𝐴</m:t>
                        </m:r>
                      </m:e>
                    </m:d>
                  </m:oMath>
                </a14:m>
                <a:endParaRPr lang="en-US" altLang="ko-KR" sz="1600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99AA0B-DF74-CD43-A53F-0C6AE55CF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73" y="5868227"/>
                <a:ext cx="5066936" cy="378052"/>
              </a:xfrm>
              <a:prstGeom prst="rect">
                <a:avLst/>
              </a:prstGeom>
              <a:blipFill>
                <a:blip r:embed="rId4"/>
                <a:stretch>
                  <a:fillRect l="-500" b="-161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37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Hash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63853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itchFamily="2" charset="2"/>
                  <a:buChar char="v"/>
                </a:pPr>
                <a:r>
                  <a:rPr lang="en-US" altLang="ko-KR" sz="2400" b="1" dirty="0">
                    <a:solidFill>
                      <a:srgbClr val="5C92B9"/>
                    </a:solidFill>
                    <a:latin typeface="KoPub돋움체_Pro Medium"/>
                    <a:ea typeface="KoPub돋움체_Pro Medium"/>
                  </a:rPr>
                  <a:t> Hash functions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Universal hashing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worst-case,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elements are hashed to the same slot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Retreival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 is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Fixed hash function is vulnerable to such worst-case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Choose the hash function randomly in a way that is independent of the keys that are actually going to be stored</a:t>
                </a:r>
                <a:endParaRPr lang="en-US" altLang="ko-KR" sz="1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>
                  <a:lnSpc>
                    <a:spcPct val="100000"/>
                  </a:lnSpc>
                  <a:buFont typeface="Wingdings" pitchFamily="2" charset="2"/>
                  <a:buChar char="v"/>
                </a:pPr>
                <a:r>
                  <a:rPr lang="en-US" altLang="ko-KR" sz="2400" b="1" dirty="0">
                    <a:solidFill>
                      <a:srgbClr val="5C92B9"/>
                    </a:solidFill>
                    <a:latin typeface="KoPub돋움체_Pro Medium"/>
                    <a:ea typeface="KoPub돋움체_Pro Medium"/>
                  </a:rPr>
                  <a:t> Open addressing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All elements occupy the hash table itself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Each table entry contains either the element or NIL value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no elements are stored outside the table unlike in chaining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latin typeface="KoPub돋움체_Pro Medium"/>
                    <a:ea typeface="KoPub돋움체_Pro Medium"/>
                  </a:rPr>
                  <a:t>The advantage of open addressing is that it avoids pointers altogether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Instead of following pointers, compute the sequence of slots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The extra memory freed by not storing pointers provide the hash table with a larger number of slots for the same amount of memory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6385326"/>
              </a:xfrm>
              <a:blipFill>
                <a:blip r:embed="rId3"/>
                <a:stretch>
                  <a:fillRect l="-762" t="-7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32</a:t>
            </a:r>
            <a:endParaRPr kumimoji="1" lang="x-none" altLang="en-US" dirty="0"/>
          </a:p>
        </p:txBody>
      </p:sp>
      <p:pic>
        <p:nvPicPr>
          <p:cNvPr id="4" name="그림 3" descr="텍스트, 쇼지, 클립아트이(가) 표시된 사진&#10;&#10;자동 생성된 설명">
            <a:extLst>
              <a:ext uri="{FF2B5EF4-FFF2-40B4-BE49-F238E27FC236}">
                <a16:creationId xmlns:a16="http://schemas.microsoft.com/office/drawing/2014/main" id="{FEF487DD-67E2-2D44-AEF5-734146E8F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086" y="3812177"/>
            <a:ext cx="1291145" cy="23670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285F87-86A0-7A4C-86EF-B3358A98D4D0}"/>
                  </a:ext>
                </a:extLst>
              </p:cNvPr>
              <p:cNvSpPr txBox="1"/>
              <p:nvPr/>
            </p:nvSpPr>
            <p:spPr>
              <a:xfrm>
                <a:off x="9995643" y="5118463"/>
                <a:ext cx="50364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𝑁𝐼𝐿</m:t>
                      </m:r>
                    </m:oMath>
                  </m:oMathPara>
                </a14:m>
                <a:endParaRPr lang="en-US" altLang="ko-KR" sz="16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285F87-86A0-7A4C-86EF-B3358A98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643" y="5118463"/>
                <a:ext cx="50364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09188F-EA91-5247-A51F-3042252C921A}"/>
                  </a:ext>
                </a:extLst>
              </p:cNvPr>
              <p:cNvSpPr txBox="1"/>
              <p:nvPr/>
            </p:nvSpPr>
            <p:spPr>
              <a:xfrm>
                <a:off x="9995643" y="5448814"/>
                <a:ext cx="503644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𝑁𝐼𝐿</m:t>
                      </m:r>
                    </m:oMath>
                  </m:oMathPara>
                </a14:m>
                <a:endParaRPr lang="en-US" altLang="ko-KR" sz="16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09188F-EA91-5247-A51F-3042252C9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643" y="5448814"/>
                <a:ext cx="50364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7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07EFED-8C11-4EC9-BB7A-F0D6136EE492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42031</TotalTime>
  <Words>2915</Words>
  <Application>Microsoft Macintosh PowerPoint</Application>
  <PresentationFormat>와이드스크린</PresentationFormat>
  <Paragraphs>643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Calibri Light</vt:lpstr>
      <vt:lpstr>KoPub돋움체_Pro Medium</vt:lpstr>
      <vt:lpstr>Cambria Math</vt:lpstr>
      <vt:lpstr>Calibri</vt:lpstr>
      <vt:lpstr>Wingdings</vt:lpstr>
      <vt:lpstr>Arial</vt:lpstr>
      <vt:lpstr>Office 테마</vt:lpstr>
      <vt:lpstr>Introduction to Algorithms</vt:lpstr>
      <vt:lpstr>Contents</vt:lpstr>
      <vt:lpstr>Hash Tables</vt:lpstr>
      <vt:lpstr>Hash Tables</vt:lpstr>
      <vt:lpstr>Hash Tables</vt:lpstr>
      <vt:lpstr>Hash Tables</vt:lpstr>
      <vt:lpstr>Hash Tables</vt:lpstr>
      <vt:lpstr>Hash Tables</vt:lpstr>
      <vt:lpstr>Hash Tables</vt:lpstr>
      <vt:lpstr>Hash Tables</vt:lpstr>
      <vt:lpstr>Hash Tables</vt:lpstr>
      <vt:lpstr>Hash Tables</vt:lpstr>
      <vt:lpstr>Contents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Binary Search Tree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김 동연</cp:lastModifiedBy>
  <cp:revision>1855</cp:revision>
  <cp:lastPrinted>2021-05-14T05:14:04Z</cp:lastPrinted>
  <dcterms:created xsi:type="dcterms:W3CDTF">2020-09-17T05:44:36Z</dcterms:created>
  <dcterms:modified xsi:type="dcterms:W3CDTF">2021-11-12T06:12:47Z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